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6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Fira Mono Medium" panose="020B0609050000020004" pitchFamily="49" charset="0"/>
      <p:regular r:id="rId14"/>
    </p:embeddedFont>
    <p:embeddedFont>
      <p:font typeface="Fira Sans" panose="020B0503050000020004" pitchFamily="34" charset="0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F1E"/>
    <a:srgbClr val="A569BD"/>
    <a:srgbClr val="3776AB"/>
    <a:srgbClr val="1572B6"/>
    <a:srgbClr val="E34F2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Code</c:v>
                </c:pt>
              </c:strCache>
            </c:strRef>
          </c:tx>
          <c:dPt>
            <c:idx val="0"/>
            <c:bubble3D val="0"/>
            <c:spPr>
              <a:solidFill>
                <a:srgbClr val="E34F2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C27-4C59-AE5F-9B91594689F6}"/>
              </c:ext>
            </c:extLst>
          </c:dPt>
          <c:dPt>
            <c:idx val="1"/>
            <c:bubble3D val="0"/>
            <c:spPr>
              <a:solidFill>
                <a:srgbClr val="A569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C27-4C59-AE5F-9B91594689F6}"/>
              </c:ext>
            </c:extLst>
          </c:dPt>
          <c:dPt>
            <c:idx val="2"/>
            <c:bubble3D val="0"/>
            <c:spPr>
              <a:solidFill>
                <a:srgbClr val="3776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C27-4C59-AE5F-9B91594689F6}"/>
              </c:ext>
            </c:extLst>
          </c:dPt>
          <c:dPt>
            <c:idx val="3"/>
            <c:bubble3D val="0"/>
            <c:spPr>
              <a:solidFill>
                <a:srgbClr val="F7DF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C27-4C59-AE5F-9B91594689F6}"/>
              </c:ext>
            </c:extLst>
          </c:dPt>
          <c:cat>
            <c:strRef>
              <c:f>Sheet1!$A$2:$A$5</c:f>
              <c:strCache>
                <c:ptCount val="4"/>
                <c:pt idx="0">
                  <c:v>HTML</c:v>
                </c:pt>
                <c:pt idx="1">
                  <c:v>CSS</c:v>
                </c:pt>
                <c:pt idx="2">
                  <c:v>Python</c:v>
                </c:pt>
                <c:pt idx="3">
                  <c:v>JavaScript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0.435</c:v>
                </c:pt>
                <c:pt idx="1">
                  <c:v>0.29399999999999998</c:v>
                </c:pt>
                <c:pt idx="2">
                  <c:v>0.22800000000000001</c:v>
                </c:pt>
                <c:pt idx="3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27-4C59-AE5F-9B9159468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81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857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177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623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23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195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69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800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364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161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297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7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55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92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65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438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038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277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575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294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595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471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25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%5bLINK%20TO%20REPOSITORY%5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889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Comboni Fullstack Website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196709"/>
            <a:ext cx="7556421" cy="148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Robust Platform for Modern School Management and Community Engagement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4982766"/>
            <a:ext cx="7556421" cy="1587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outlines the architecture, capabilities, and strategic value of the Comboni Fullstack Web Application, a solution designed to streamline school administration, enhance transparency, and create stronger community connections.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200"/>
            <a:ext cx="10715625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Why This Matters: Impact and Scalability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565553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Comboni website is more than a digital presence; it is a foundational tool for institutional improvement and future growth.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3239214" y="2052161"/>
            <a:ext cx="1630323" cy="1314807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824" y="2552581"/>
            <a:ext cx="251103" cy="313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048131" y="2230755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048131" y="2616875"/>
            <a:ext cx="860988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on modular Django architecture, the platform is designed to easily accommodate new features, greater user load, or integration with other school systems.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958834" y="3357443"/>
            <a:ext cx="8788479" cy="11430"/>
          </a:xfrm>
          <a:prstGeom prst="roundRect">
            <a:avLst>
              <a:gd name="adj" fmla="val 234418"/>
            </a:avLst>
          </a:prstGeom>
          <a:solidFill>
            <a:srgbClr val="474748"/>
          </a:solidFill>
          <a:ln/>
        </p:spPr>
      </p:sp>
      <p:sp>
        <p:nvSpPr>
          <p:cNvPr id="9" name="Shape 6"/>
          <p:cNvSpPr/>
          <p:nvPr/>
        </p:nvSpPr>
        <p:spPr>
          <a:xfrm>
            <a:off x="2424113" y="3456265"/>
            <a:ext cx="3260646" cy="1314807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824" y="3956685"/>
            <a:ext cx="251103" cy="3139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863352" y="3634859"/>
            <a:ext cx="294679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Operational Efficiency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863352" y="4020979"/>
            <a:ext cx="779466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Digitizing core school operations drastically reduces the manual workload for administrative staff, allowing them to focus on higher-value tasks.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5774055" y="4761548"/>
            <a:ext cx="7973258" cy="11430"/>
          </a:xfrm>
          <a:prstGeom prst="roundRect">
            <a:avLst>
              <a:gd name="adj" fmla="val 234418"/>
            </a:avLst>
          </a:prstGeom>
          <a:solidFill>
            <a:srgbClr val="474748"/>
          </a:solidFill>
          <a:ln/>
        </p:spPr>
      </p:sp>
      <p:sp>
        <p:nvSpPr>
          <p:cNvPr id="14" name="Shape 10"/>
          <p:cNvSpPr/>
          <p:nvPr/>
        </p:nvSpPr>
        <p:spPr>
          <a:xfrm>
            <a:off x="1608892" y="4860369"/>
            <a:ext cx="4890968" cy="1314807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824" y="5360789"/>
            <a:ext cx="251103" cy="31396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678454" y="503896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Transparency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6678454" y="5425083"/>
            <a:ext cx="697956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Makes school data and performance metrics readily accessible and visual for all authorized stakeholders, fostering trust and informed collaboration.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6589157" y="6165652"/>
            <a:ext cx="7158157" cy="11430"/>
          </a:xfrm>
          <a:prstGeom prst="roundRect">
            <a:avLst>
              <a:gd name="adj" fmla="val 234418"/>
            </a:avLst>
          </a:prstGeom>
          <a:solidFill>
            <a:srgbClr val="474748"/>
          </a:solidFill>
          <a:ln/>
        </p:spPr>
      </p:sp>
      <p:sp>
        <p:nvSpPr>
          <p:cNvPr id="19" name="Shape 14"/>
          <p:cNvSpPr/>
          <p:nvPr/>
        </p:nvSpPr>
        <p:spPr>
          <a:xfrm>
            <a:off x="793790" y="6264473"/>
            <a:ext cx="6521410" cy="1314807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943" y="6764893"/>
            <a:ext cx="251103" cy="31396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93794" y="6443067"/>
            <a:ext cx="241101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Building Community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7493794" y="6829187"/>
            <a:ext cx="616422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platform actively connects students, staff, parents, and visitors, reinforcing a unified school culture and extending its reach.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051" y="411123"/>
            <a:ext cx="4933355" cy="46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Summary and Next Steps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98051" y="1177409"/>
            <a:ext cx="13434298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Comboni Fullstack Website is a robust, interactive platform that successfully manages school operations and serves as a powerful engagement tool.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98051" y="1734145"/>
            <a:ext cx="224278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Takeaways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98051" y="2163961"/>
            <a:ext cx="6534745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Fullstack Proficiency:</a:t>
            </a: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Demonstrates strong command over both backend (Django/Python) and modern frontend technologies.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98051" y="2694623"/>
            <a:ext cx="6534745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User-Centric Design:</a:t>
            </a: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Features distinct, responsive portals for different user roles (visitor, admin).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98051" y="3225284"/>
            <a:ext cx="6534745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Data-Driven:</a:t>
            </a: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Integrates Chart.js and DataTables for effective visualization and management of school performance data.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98051" y="3755946"/>
            <a:ext cx="6534745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Ready for Extension:</a:t>
            </a: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Modular design supports future expansion, such as adding parent portals or advanced student information systems.</a:t>
            </a:r>
            <a:endParaRPr lang="en-US" sz="1150" dirty="0"/>
          </a:p>
        </p:txBody>
      </p:sp>
      <p:pic>
        <p:nvPicPr>
          <p:cNvPr id="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1" y="4402455"/>
            <a:ext cx="1556504" cy="411123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207" y="4402455"/>
            <a:ext cx="1901071" cy="411123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224" y="1752838"/>
            <a:ext cx="6534745" cy="52993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8051" y="7627024"/>
            <a:ext cx="1343429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are confident that this solution provides the foundation for a highly effective and modern digital school ecosystem.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932" y="278368"/>
            <a:ext cx="54649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Overview and Core Technology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404932" y="1080492"/>
            <a:ext cx="4539377" cy="1079302"/>
          </a:xfrm>
          <a:prstGeom prst="roundRect">
            <a:avLst>
              <a:gd name="adj" fmla="val 1407"/>
            </a:avLst>
          </a:prstGeom>
          <a:solidFill>
            <a:srgbClr val="0F0F10"/>
          </a:solidFill>
          <a:ln w="15240">
            <a:solidFill>
              <a:srgbClr val="47474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20172" y="1095732"/>
            <a:ext cx="4508897" cy="303728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6" name="Text 4"/>
          <p:cNvSpPr/>
          <p:nvPr/>
        </p:nvSpPr>
        <p:spPr>
          <a:xfrm>
            <a:off x="2598658" y="1152644"/>
            <a:ext cx="151805" cy="189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1375" y="1500664"/>
            <a:ext cx="1972628" cy="158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Foundation: Django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521375" y="1719501"/>
            <a:ext cx="4306491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on the robust and secure Django framework, providing rapid development and a scalable backend for handling complex data models and authentication.</a:t>
            </a:r>
            <a:endParaRPr lang="en-US" sz="750" dirty="0"/>
          </a:p>
        </p:txBody>
      </p:sp>
      <p:sp>
        <p:nvSpPr>
          <p:cNvPr id="9" name="Shape 7"/>
          <p:cNvSpPr/>
          <p:nvPr/>
        </p:nvSpPr>
        <p:spPr>
          <a:xfrm>
            <a:off x="5045512" y="1080492"/>
            <a:ext cx="4539377" cy="1079302"/>
          </a:xfrm>
          <a:prstGeom prst="roundRect">
            <a:avLst>
              <a:gd name="adj" fmla="val 1407"/>
            </a:avLst>
          </a:prstGeom>
          <a:solidFill>
            <a:srgbClr val="0F0F10"/>
          </a:solidFill>
          <a:ln w="15240">
            <a:solidFill>
              <a:srgbClr val="474748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060752" y="1095732"/>
            <a:ext cx="4508897" cy="303728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11" name="Text 9"/>
          <p:cNvSpPr/>
          <p:nvPr/>
        </p:nvSpPr>
        <p:spPr>
          <a:xfrm>
            <a:off x="7239238" y="1152644"/>
            <a:ext cx="151805" cy="189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161955" y="1500664"/>
            <a:ext cx="2503646" cy="158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Frontend Presentation: HTML &amp; CSS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5161955" y="1719501"/>
            <a:ext cx="4306491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technologies form the core structure and visual styling, ensuring a custom, branded, and responsive user interface across all devices.</a:t>
            </a:r>
            <a:endParaRPr lang="en-US" sz="750" dirty="0"/>
          </a:p>
        </p:txBody>
      </p:sp>
      <p:sp>
        <p:nvSpPr>
          <p:cNvPr id="14" name="Shape 12"/>
          <p:cNvSpPr/>
          <p:nvPr/>
        </p:nvSpPr>
        <p:spPr>
          <a:xfrm>
            <a:off x="9686092" y="1080492"/>
            <a:ext cx="4539377" cy="1079302"/>
          </a:xfrm>
          <a:prstGeom prst="roundRect">
            <a:avLst>
              <a:gd name="adj" fmla="val 1407"/>
            </a:avLst>
          </a:prstGeom>
          <a:solidFill>
            <a:srgbClr val="0F0F10"/>
          </a:solidFill>
          <a:ln w="15240">
            <a:solidFill>
              <a:srgbClr val="474748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701332" y="1095732"/>
            <a:ext cx="4508897" cy="303728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16" name="Text 14"/>
          <p:cNvSpPr/>
          <p:nvPr/>
        </p:nvSpPr>
        <p:spPr>
          <a:xfrm>
            <a:off x="11879818" y="1152644"/>
            <a:ext cx="151805" cy="189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9802535" y="1500664"/>
            <a:ext cx="3034665" cy="158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Interactivity Layer: Python &amp; JavaScript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9802535" y="1719501"/>
            <a:ext cx="4306491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 (Django) manages server-side logic and data. JavaScript adds dynamic interactivity, theme toggling, and real-time data visualization on the frontend.</a:t>
            </a:r>
            <a:endParaRPr lang="en-US" sz="750" dirty="0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CD90E717-0B24-7C40-6187-205D885F53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791776"/>
              </p:ext>
            </p:extLst>
          </p:nvPr>
        </p:nvGraphicFramePr>
        <p:xfrm>
          <a:off x="3013055" y="2175034"/>
          <a:ext cx="8604290" cy="5736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447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6DF6BCB-3009-3FD1-B133-2054EE17CDC8}"/>
              </a:ext>
            </a:extLst>
          </p:cNvPr>
          <p:cNvSpPr/>
          <p:nvPr/>
        </p:nvSpPr>
        <p:spPr>
          <a:xfrm>
            <a:off x="793790" y="693421"/>
            <a:ext cx="7556421" cy="50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Detail</a:t>
            </a:r>
            <a:endParaRPr lang="en-US" sz="31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B3111-093E-1CDF-2694-03075C1DC529}"/>
              </a:ext>
            </a:extLst>
          </p:cNvPr>
          <p:cNvGrpSpPr/>
          <p:nvPr/>
        </p:nvGrpSpPr>
        <p:grpSpPr>
          <a:xfrm>
            <a:off x="793789" y="1455658"/>
            <a:ext cx="3698796" cy="2913340"/>
            <a:chOff x="793790" y="2610564"/>
            <a:chExt cx="3698796" cy="29133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F86FDDF6-75BB-683C-DC3C-17DEA4DA41C1}"/>
                </a:ext>
              </a:extLst>
            </p:cNvPr>
            <p:cNvSpPr/>
            <p:nvPr/>
          </p:nvSpPr>
          <p:spPr>
            <a:xfrm>
              <a:off x="793790" y="2610564"/>
              <a:ext cx="3698796" cy="2913340"/>
            </a:xfrm>
            <a:prstGeom prst="roundRect">
              <a:avLst>
                <a:gd name="adj" fmla="val 818"/>
              </a:avLst>
            </a:prstGeom>
            <a:solidFill>
              <a:srgbClr val="2E2E2F"/>
            </a:solidFill>
            <a:ln/>
          </p:spPr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3A1B7A16-C607-A411-D0A7-9BE61720BA7F}"/>
                </a:ext>
              </a:extLst>
            </p:cNvPr>
            <p:cNvSpPr/>
            <p:nvPr/>
          </p:nvSpPr>
          <p:spPr>
            <a:xfrm>
              <a:off x="952499" y="2808922"/>
              <a:ext cx="3381375" cy="321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dirty="0"/>
                <a:t>Full Tech Stack:</a:t>
              </a:r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3BD1AB74-C8A0-8431-D3B2-4F364C115A03}"/>
                </a:ext>
              </a:extLst>
            </p:cNvPr>
            <p:cNvSpPr/>
            <p:nvPr/>
          </p:nvSpPr>
          <p:spPr>
            <a:xfrm>
              <a:off x="952500" y="3329021"/>
              <a:ext cx="3381375" cy="20713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Font typeface="+mj-lt"/>
                <a:buAutoNum type="arabicPeriod"/>
              </a:pP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  <a:ea typeface="Fira Sans" pitchFamily="34" charset="-122"/>
                  <a:cs typeface="Fira Sans" pitchFamily="34" charset="-120"/>
                </a:rPr>
                <a:t>Front end: </a:t>
              </a:r>
              <a:br>
                <a:rPr lang="en-US" sz="1250" dirty="0">
                  <a:solidFill>
                    <a:srgbClr val="E0D6DE"/>
                  </a:solidFill>
                  <a:latin typeface="Fira Sans" pitchFamily="34" charset="0"/>
                  <a:ea typeface="Fira Sans" pitchFamily="34" charset="-122"/>
                  <a:cs typeface="Fira Sans" pitchFamily="34" charset="-120"/>
                </a:rPr>
              </a:b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  <a:ea typeface="Fira Sans" pitchFamily="34" charset="-122"/>
                  <a:cs typeface="Fira Sans" pitchFamily="34" charset="-120"/>
                </a:rPr>
                <a:t>HTML, CSS and JS</a:t>
              </a:r>
            </a:p>
            <a:p>
              <a:pPr marL="342900" indent="-342900" algn="l">
                <a:lnSpc>
                  <a:spcPts val="2000"/>
                </a:lnSpc>
                <a:buFont typeface="+mj-lt"/>
                <a:buAutoNum type="arabicPeriod"/>
              </a:pP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Backend:</a:t>
              </a:r>
              <a:b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</a:b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Python (Django)</a:t>
              </a:r>
            </a:p>
            <a:p>
              <a:pPr marL="342900" indent="-342900" algn="l">
                <a:lnSpc>
                  <a:spcPts val="2000"/>
                </a:lnSpc>
                <a:buFont typeface="+mj-lt"/>
                <a:buAutoNum type="arabicPeriod"/>
              </a:pP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DB:</a:t>
              </a:r>
              <a:b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</a:b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Sqlite3</a:t>
              </a:r>
            </a:p>
            <a:p>
              <a:pPr marL="342900" indent="-342900" algn="l">
                <a:lnSpc>
                  <a:spcPts val="2000"/>
                </a:lnSpc>
                <a:buFont typeface="+mj-lt"/>
                <a:buAutoNum type="arabicPeriod"/>
              </a:pPr>
              <a:r>
                <a:rPr lang="en-US" sz="1250" dirty="0" err="1">
                  <a:solidFill>
                    <a:srgbClr val="E0D6DE"/>
                  </a:solidFill>
                  <a:latin typeface="Fira Sans" pitchFamily="34" charset="0"/>
                </a:rPr>
                <a:t>Websocket</a:t>
              </a: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:</a:t>
              </a:r>
              <a:b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</a:b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Django channels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42BAB2-F562-B79F-4514-C7501FC1795D}"/>
              </a:ext>
            </a:extLst>
          </p:cNvPr>
          <p:cNvGrpSpPr/>
          <p:nvPr/>
        </p:nvGrpSpPr>
        <p:grpSpPr>
          <a:xfrm>
            <a:off x="5048310" y="1462721"/>
            <a:ext cx="3698796" cy="2913340"/>
            <a:chOff x="793790" y="2610564"/>
            <a:chExt cx="3698796" cy="2913340"/>
          </a:xfrm>
        </p:grpSpPr>
        <p:sp>
          <p:nvSpPr>
            <p:cNvPr id="23" name="Shape 2">
              <a:extLst>
                <a:ext uri="{FF2B5EF4-FFF2-40B4-BE49-F238E27FC236}">
                  <a16:creationId xmlns:a16="http://schemas.microsoft.com/office/drawing/2014/main" id="{FBD48194-365E-26C9-AB82-A0C905B6EF2C}"/>
                </a:ext>
              </a:extLst>
            </p:cNvPr>
            <p:cNvSpPr/>
            <p:nvPr/>
          </p:nvSpPr>
          <p:spPr>
            <a:xfrm>
              <a:off x="793790" y="2610564"/>
              <a:ext cx="3698796" cy="2913340"/>
            </a:xfrm>
            <a:prstGeom prst="roundRect">
              <a:avLst>
                <a:gd name="adj" fmla="val 818"/>
              </a:avLst>
            </a:prstGeom>
            <a:solidFill>
              <a:srgbClr val="2E2E2F"/>
            </a:solidFill>
            <a:ln/>
          </p:spPr>
        </p:sp>
        <p:sp>
          <p:nvSpPr>
            <p:cNvPr id="24" name="Text 4">
              <a:extLst>
                <a:ext uri="{FF2B5EF4-FFF2-40B4-BE49-F238E27FC236}">
                  <a16:creationId xmlns:a16="http://schemas.microsoft.com/office/drawing/2014/main" id="{B4C11585-2E04-D311-A647-9B68F8F11C22}"/>
                </a:ext>
              </a:extLst>
            </p:cNvPr>
            <p:cNvSpPr/>
            <p:nvPr/>
          </p:nvSpPr>
          <p:spPr>
            <a:xfrm>
              <a:off x="952499" y="2808922"/>
              <a:ext cx="3381375" cy="321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dirty="0"/>
                <a:t>App Structure:</a:t>
              </a:r>
            </a:p>
          </p:txBody>
        </p:sp>
        <p:sp>
          <p:nvSpPr>
            <p:cNvPr id="25" name="Text 5">
              <a:extLst>
                <a:ext uri="{FF2B5EF4-FFF2-40B4-BE49-F238E27FC236}">
                  <a16:creationId xmlns:a16="http://schemas.microsoft.com/office/drawing/2014/main" id="{BBBB7AF0-0A8B-327A-452E-C577E970860A}"/>
                </a:ext>
              </a:extLst>
            </p:cNvPr>
            <p:cNvSpPr/>
            <p:nvPr/>
          </p:nvSpPr>
          <p:spPr>
            <a:xfrm>
              <a:off x="952500" y="3329021"/>
              <a:ext cx="3381375" cy="20713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2000"/>
                </a:lnSpc>
              </a:pP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Project is split into logical Django apps.</a:t>
              </a:r>
            </a:p>
            <a:p>
              <a:pPr algn="l">
                <a:lnSpc>
                  <a:spcPts val="2000"/>
                </a:lnSpc>
              </a:pPr>
              <a:r>
                <a:rPr lang="en-US" sz="1250" dirty="0" err="1">
                  <a:solidFill>
                    <a:srgbClr val="E0D6DE"/>
                  </a:solidFill>
                  <a:latin typeface="Fira Sans" pitchFamily="34" charset="0"/>
                </a:rPr>
                <a:t>a_message</a:t>
              </a: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 for </a:t>
              </a:r>
              <a:r>
                <a:rPr lang="en-US" sz="1250" dirty="0" err="1">
                  <a:solidFill>
                    <a:srgbClr val="E0D6DE"/>
                  </a:solidFill>
                  <a:latin typeface="Fira Sans" pitchFamily="34" charset="0"/>
                </a:rPr>
                <a:t>realtime</a:t>
              </a: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 chat</a:t>
              </a:r>
            </a:p>
            <a:p>
              <a:pPr algn="l">
                <a:lnSpc>
                  <a:spcPts val="2000"/>
                </a:lnSpc>
              </a:pPr>
              <a:r>
                <a:rPr lang="en-US" sz="1250" dirty="0" err="1">
                  <a:solidFill>
                    <a:srgbClr val="E0D6DE"/>
                  </a:solidFill>
                  <a:latin typeface="Fira Sans" pitchFamily="34" charset="0"/>
                </a:rPr>
                <a:t>a_student</a:t>
              </a: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, </a:t>
              </a:r>
              <a:r>
                <a:rPr lang="en-US" sz="1250" dirty="0" err="1">
                  <a:solidFill>
                    <a:srgbClr val="E0D6DE"/>
                  </a:solidFill>
                  <a:latin typeface="Fira Sans" pitchFamily="34" charset="0"/>
                </a:rPr>
                <a:t>a_teacher</a:t>
              </a: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 and </a:t>
              </a:r>
              <a:r>
                <a:rPr lang="en-US" sz="1250" dirty="0" err="1">
                  <a:solidFill>
                    <a:srgbClr val="E0D6DE"/>
                  </a:solidFill>
                  <a:latin typeface="Fira Sans" pitchFamily="34" charset="0"/>
                </a:rPr>
                <a:t>a_school_admin</a:t>
              </a: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 for roll based features and permission.</a:t>
              </a:r>
            </a:p>
            <a:p>
              <a:pPr algn="l">
                <a:lnSpc>
                  <a:spcPts val="2000"/>
                </a:lnSpc>
              </a:pPr>
              <a:r>
                <a:rPr lang="en-US" sz="1250" dirty="0" err="1">
                  <a:solidFill>
                    <a:srgbClr val="E0D6DE"/>
                  </a:solidFill>
                  <a:latin typeface="Fira Sans" pitchFamily="34" charset="0"/>
                </a:rPr>
                <a:t>a_visitor</a:t>
              </a: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 for public viewer using the app</a:t>
              </a:r>
            </a:p>
            <a:p>
              <a:pPr algn="l">
                <a:lnSpc>
                  <a:spcPts val="2000"/>
                </a:lnSpc>
              </a:pPr>
              <a:endParaRPr lang="en-US" sz="1250" dirty="0">
                <a:solidFill>
                  <a:srgbClr val="E0D6DE"/>
                </a:solidFill>
                <a:latin typeface="Fira Sans" pitchFamily="34" charset="0"/>
              </a:endParaRPr>
            </a:p>
            <a:p>
              <a:pPr>
                <a:lnSpc>
                  <a:spcPts val="2000"/>
                </a:lnSpc>
              </a:pP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System Architecture is </a:t>
              </a:r>
              <a:r>
                <a:rPr lang="en-US" sz="1250" dirty="0" err="1">
                  <a:solidFill>
                    <a:srgbClr val="E0D6DE"/>
                  </a:solidFill>
                  <a:latin typeface="Fira Sans" pitchFamily="34" charset="0"/>
                </a:rPr>
                <a:t>Monopolic</a:t>
              </a:r>
              <a:endParaRPr lang="en-US" sz="1250" dirty="0">
                <a:solidFill>
                  <a:srgbClr val="E0D6DE"/>
                </a:solidFill>
                <a:latin typeface="Fira Sans" pitchFamily="34" charset="0"/>
              </a:endParaRPr>
            </a:p>
          </p:txBody>
        </p:sp>
      </p:grpSp>
      <p:pic>
        <p:nvPicPr>
          <p:cNvPr id="1028" name="Picture 4" descr="Purple Newsletter Stock Illustrations – 7,017 Purple Newsletter Stock  Illustrations, Vectors &amp; Clipart - Dreamstime - Page 3">
            <a:extLst>
              <a:ext uri="{FF2B5EF4-FFF2-40B4-BE49-F238E27FC236}">
                <a16:creationId xmlns:a16="http://schemas.microsoft.com/office/drawing/2014/main" id="{072D4167-8CFC-6D64-4EC3-D313EA25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118" y="-1"/>
            <a:ext cx="9546983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3FC2976-FD83-08D6-C57E-0A015D4DD34B}"/>
              </a:ext>
            </a:extLst>
          </p:cNvPr>
          <p:cNvGrpSpPr/>
          <p:nvPr/>
        </p:nvGrpSpPr>
        <p:grpSpPr>
          <a:xfrm>
            <a:off x="793789" y="4622839"/>
            <a:ext cx="3698796" cy="2913340"/>
            <a:chOff x="793790" y="2610564"/>
            <a:chExt cx="3698796" cy="2913340"/>
          </a:xfrm>
        </p:grpSpPr>
        <p:sp>
          <p:nvSpPr>
            <p:cNvPr id="27" name="Shape 2">
              <a:extLst>
                <a:ext uri="{FF2B5EF4-FFF2-40B4-BE49-F238E27FC236}">
                  <a16:creationId xmlns:a16="http://schemas.microsoft.com/office/drawing/2014/main" id="{54785823-B78D-8D13-F1C0-072BFF5483FB}"/>
                </a:ext>
              </a:extLst>
            </p:cNvPr>
            <p:cNvSpPr/>
            <p:nvPr/>
          </p:nvSpPr>
          <p:spPr>
            <a:xfrm>
              <a:off x="793790" y="2610564"/>
              <a:ext cx="3698796" cy="2913340"/>
            </a:xfrm>
            <a:prstGeom prst="roundRect">
              <a:avLst>
                <a:gd name="adj" fmla="val 818"/>
              </a:avLst>
            </a:prstGeom>
            <a:solidFill>
              <a:srgbClr val="2E2E2F"/>
            </a:solidFill>
            <a:ln/>
          </p:spPr>
        </p:sp>
        <p:sp>
          <p:nvSpPr>
            <p:cNvPr id="28" name="Text 4">
              <a:extLst>
                <a:ext uri="{FF2B5EF4-FFF2-40B4-BE49-F238E27FC236}">
                  <a16:creationId xmlns:a16="http://schemas.microsoft.com/office/drawing/2014/main" id="{56679EB1-55D9-69B1-46B5-2A0456F505A9}"/>
                </a:ext>
              </a:extLst>
            </p:cNvPr>
            <p:cNvSpPr/>
            <p:nvPr/>
          </p:nvSpPr>
          <p:spPr>
            <a:xfrm>
              <a:off x="952499" y="2808922"/>
              <a:ext cx="3381375" cy="321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dirty="0"/>
                <a:t>Main Purpose:</a:t>
              </a:r>
            </a:p>
          </p:txBody>
        </p:sp>
        <p:sp>
          <p:nvSpPr>
            <p:cNvPr id="29" name="Text 5">
              <a:extLst>
                <a:ext uri="{FF2B5EF4-FFF2-40B4-BE49-F238E27FC236}">
                  <a16:creationId xmlns:a16="http://schemas.microsoft.com/office/drawing/2014/main" id="{8DA99E44-E94F-5CBE-4424-122BC746A4C7}"/>
                </a:ext>
              </a:extLst>
            </p:cNvPr>
            <p:cNvSpPr/>
            <p:nvPr/>
          </p:nvSpPr>
          <p:spPr>
            <a:xfrm>
              <a:off x="952500" y="3329021"/>
              <a:ext cx="3381375" cy="20713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2000"/>
                </a:lnSpc>
              </a:pP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The sites main goal is to make the teacher and learning process of a school fast, repayable and automated making it centralized data system with security in mind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FFDF24-C964-9E87-B485-EB93C9E0DD51}"/>
              </a:ext>
            </a:extLst>
          </p:cNvPr>
          <p:cNvGrpSpPr/>
          <p:nvPr/>
        </p:nvGrpSpPr>
        <p:grpSpPr>
          <a:xfrm>
            <a:off x="5048310" y="4574419"/>
            <a:ext cx="3698796" cy="2913340"/>
            <a:chOff x="793790" y="2610564"/>
            <a:chExt cx="3698796" cy="2913340"/>
          </a:xfrm>
        </p:grpSpPr>
        <p:sp>
          <p:nvSpPr>
            <p:cNvPr id="31" name="Shape 2">
              <a:extLst>
                <a:ext uri="{FF2B5EF4-FFF2-40B4-BE49-F238E27FC236}">
                  <a16:creationId xmlns:a16="http://schemas.microsoft.com/office/drawing/2014/main" id="{B6AEE77E-3DB7-2942-7366-4958BFD35EB5}"/>
                </a:ext>
              </a:extLst>
            </p:cNvPr>
            <p:cNvSpPr/>
            <p:nvPr/>
          </p:nvSpPr>
          <p:spPr>
            <a:xfrm>
              <a:off x="793790" y="2610564"/>
              <a:ext cx="3698796" cy="2913340"/>
            </a:xfrm>
            <a:prstGeom prst="roundRect">
              <a:avLst>
                <a:gd name="adj" fmla="val 818"/>
              </a:avLst>
            </a:prstGeom>
            <a:solidFill>
              <a:srgbClr val="2E2E2F"/>
            </a:solidFill>
            <a:ln/>
          </p:spPr>
        </p:sp>
        <p:sp>
          <p:nvSpPr>
            <p:cNvPr id="32" name="Text 4">
              <a:extLst>
                <a:ext uri="{FF2B5EF4-FFF2-40B4-BE49-F238E27FC236}">
                  <a16:creationId xmlns:a16="http://schemas.microsoft.com/office/drawing/2014/main" id="{9071C0DC-C777-BE97-E209-203D1DD505A9}"/>
                </a:ext>
              </a:extLst>
            </p:cNvPr>
            <p:cNvSpPr/>
            <p:nvPr/>
          </p:nvSpPr>
          <p:spPr>
            <a:xfrm>
              <a:off x="952499" y="2808922"/>
              <a:ext cx="3381375" cy="321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dirty="0"/>
                <a:t>Real-Time features</a:t>
              </a:r>
            </a:p>
          </p:txBody>
        </p:sp>
        <p:sp>
          <p:nvSpPr>
            <p:cNvPr id="33" name="Text 5">
              <a:extLst>
                <a:ext uri="{FF2B5EF4-FFF2-40B4-BE49-F238E27FC236}">
                  <a16:creationId xmlns:a16="http://schemas.microsoft.com/office/drawing/2014/main" id="{098DBD90-140E-B01A-65FA-CA5B125D597D}"/>
                </a:ext>
              </a:extLst>
            </p:cNvPr>
            <p:cNvSpPr/>
            <p:nvPr/>
          </p:nvSpPr>
          <p:spPr>
            <a:xfrm>
              <a:off x="952500" y="3329021"/>
              <a:ext cx="3381375" cy="20713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2000"/>
                </a:lnSpc>
              </a:pP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Using </a:t>
              </a:r>
              <a:r>
                <a:rPr lang="en-US" sz="1250" dirty="0" err="1">
                  <a:solidFill>
                    <a:srgbClr val="E0D6DE"/>
                  </a:solidFill>
                  <a:latin typeface="Fira Sans" pitchFamily="34" charset="0"/>
                </a:rPr>
                <a:t>websocket</a:t>
              </a:r>
              <a:r>
                <a:rPr lang="en-US" sz="1250" dirty="0">
                  <a:solidFill>
                    <a:srgbClr val="E0D6DE"/>
                  </a:solidFill>
                  <a:latin typeface="Fira Sans" pitchFamily="34" charset="0"/>
                </a:rPr>
                <a:t> via Django channels </a:t>
              </a:r>
              <a:r>
                <a:rPr lang="en-US" sz="1250">
                  <a:solidFill>
                    <a:srgbClr val="E0D6DE"/>
                  </a:solidFill>
                  <a:latin typeface="Fira Sans" pitchFamily="34" charset="0"/>
                </a:rPr>
                <a:t>and Daphne for news and live chat</a:t>
              </a:r>
              <a:endParaRPr lang="en-US" sz="1250" dirty="0">
                <a:solidFill>
                  <a:srgbClr val="E0D6DE"/>
                </a:solidFill>
                <a:latin typeface="Fira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11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42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Strategic Value: Solving Core School Challenges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923812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primary purpose of this platform is to provide an interactive, centralized hub for all key school stakeholders, addressing critical needs in management and outreach.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793790" y="2610564"/>
            <a:ext cx="3698796" cy="2913340"/>
          </a:xfrm>
          <a:prstGeom prst="roundRect">
            <a:avLst>
              <a:gd name="adj" fmla="val 818"/>
            </a:avLst>
          </a:prstGeom>
          <a:solidFill>
            <a:srgbClr val="2E2E2F"/>
          </a:solidFill>
          <a:ln/>
        </p:spPr>
      </p:sp>
      <p:sp>
        <p:nvSpPr>
          <p:cNvPr id="6" name="Shape 3"/>
          <p:cNvSpPr/>
          <p:nvPr/>
        </p:nvSpPr>
        <p:spPr>
          <a:xfrm>
            <a:off x="952500" y="2769275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FF6BD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69" y="2873454"/>
            <a:ext cx="214313" cy="2678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2500" y="3404235"/>
            <a:ext cx="338137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Streamlined School Administration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52500" y="4094798"/>
            <a:ext cx="338137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Enables comprehensive digital management of classes, student records, teacher allocations, and extracurricular activities, significantly reducing reliance on manual processes.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4651296" y="2610564"/>
            <a:ext cx="3698915" cy="2913340"/>
          </a:xfrm>
          <a:prstGeom prst="roundRect">
            <a:avLst>
              <a:gd name="adj" fmla="val 818"/>
            </a:avLst>
          </a:prstGeom>
          <a:solidFill>
            <a:srgbClr val="2E2E2F"/>
          </a:solidFill>
          <a:ln/>
        </p:spPr>
      </p:sp>
      <p:sp>
        <p:nvSpPr>
          <p:cNvPr id="11" name="Shape 7"/>
          <p:cNvSpPr/>
          <p:nvPr/>
        </p:nvSpPr>
        <p:spPr>
          <a:xfrm>
            <a:off x="4810006" y="2769275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FF6BD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975" y="2873454"/>
            <a:ext cx="214313" cy="2678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10006" y="3404235"/>
            <a:ext cx="338149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Enhanced Community Engagement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810006" y="4094798"/>
            <a:ext cx="3381494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Serves as a powerful outreach tool by showcasing school features, academic excellence, and authentic student testimonials to the wider community and prospective families.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793790" y="5682615"/>
            <a:ext cx="7556421" cy="1853446"/>
          </a:xfrm>
          <a:prstGeom prst="roundRect">
            <a:avLst>
              <a:gd name="adj" fmla="val 1285"/>
            </a:avLst>
          </a:prstGeom>
          <a:solidFill>
            <a:srgbClr val="2E2E2F"/>
          </a:solidFill>
          <a:ln/>
        </p:spPr>
      </p:sp>
      <p:sp>
        <p:nvSpPr>
          <p:cNvPr id="16" name="Shape 11"/>
          <p:cNvSpPr/>
          <p:nvPr/>
        </p:nvSpPr>
        <p:spPr>
          <a:xfrm>
            <a:off x="952500" y="5841325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FF6BD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469" y="5945505"/>
            <a:ext cx="214313" cy="2678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52500" y="6476286"/>
            <a:ext cx="428625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Optimized User Experience (UX)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952500" y="6869192"/>
            <a:ext cx="72390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Features dedicated interfaces for both public visitors and authenticated administrators, ensuring relevant information and tools are easily accessible to the correct user groups.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928330"/>
            <a:ext cx="1313318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Visitor Portal: School Showcase and Outreach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9615" y="1863209"/>
            <a:ext cx="13171170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public-facing portal is designed to be the digital face of Comboni Senior Secondary School, emphasizing visual appeal and ease of navigation to engage visitors and build school pride.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" y="2651998"/>
            <a:ext cx="456009" cy="4560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3629" y="2760226"/>
            <a:ext cx="27347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Home Page Highlights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413629" y="3154561"/>
            <a:ext cx="3554373" cy="145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Presents key selling points such as Academic Excellence, Community Engagement initiatives, and Innovative Learning methods, setting a clear institutional vision.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007" y="2651998"/>
            <a:ext cx="456009" cy="4560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80021" y="2760226"/>
            <a:ext cx="3008114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Authentic Testimonials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880021" y="3154561"/>
            <a:ext cx="3554373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Integrates genuine testimonials from current students, adding credibility and a human element to the school's features and successes.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398" y="2651998"/>
            <a:ext cx="456009" cy="4560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46412" y="2760226"/>
            <a:ext cx="3554373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Responsive and Accessible Design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0346412" y="3439478"/>
            <a:ext cx="3554373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 CSS ensures the site is visually appealing and fully responsive across all screen sizes (mobile, tablet, desktop), guaranteeing a consistent experience.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5" y="4937641"/>
            <a:ext cx="4288036" cy="2189083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123" y="4937641"/>
            <a:ext cx="4288036" cy="218908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010" y="4937641"/>
            <a:ext cx="4288036" cy="21890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6866"/>
            <a:ext cx="107165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Admin Dashboard: Control and Insight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1377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secure Admin Dashboard is the operational core of the application, providing school administrators with the tools necessary for efficient data management and decision-making.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77530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1091327" y="3472101"/>
            <a:ext cx="416659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Centralized Class Management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91327" y="3901321"/>
            <a:ext cx="609981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Tools allow for creating, updating, and managing classes, tracking student enrollment, and assigning teaching staff. This feature centralizes all logistical data.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39144" y="3577530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6BD8"/>
          </a:solidFill>
          <a:ln/>
        </p:spPr>
      </p:sp>
      <p:sp>
        <p:nvSpPr>
          <p:cNvPr id="8" name="Text 6"/>
          <p:cNvSpPr/>
          <p:nvPr/>
        </p:nvSpPr>
        <p:spPr>
          <a:xfrm>
            <a:off x="7736681" y="3472101"/>
            <a:ext cx="37201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Performance Visualization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736681" y="3901321"/>
            <a:ext cx="609992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Integration of Chart.js allows administrators to view critical performance metrics and class activity through dynamic, easy-to-read charts, replacing cumbersome spreadsheets.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356205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6BD8"/>
          </a:solidFill>
          <a:ln/>
        </p:spPr>
      </p:sp>
      <p:sp>
        <p:nvSpPr>
          <p:cNvPr id="11" name="Text 9"/>
          <p:cNvSpPr/>
          <p:nvPr/>
        </p:nvSpPr>
        <p:spPr>
          <a:xfrm>
            <a:off x="1091327" y="5250775"/>
            <a:ext cx="40177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Usability and Customization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091327" y="5679996"/>
            <a:ext cx="609981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dashboard offers theme toggling (light/dark mode) and sidebar customization, allowing individual administrators to tailor the interface for optimal usability and comfort.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39144" y="5356205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6BD8"/>
          </a:solidFill>
          <a:ln/>
        </p:spPr>
      </p:sp>
      <p:sp>
        <p:nvSpPr>
          <p:cNvPr id="14" name="Text 12"/>
          <p:cNvSpPr/>
          <p:nvPr/>
        </p:nvSpPr>
        <p:spPr>
          <a:xfrm>
            <a:off x="7736681" y="5250775"/>
            <a:ext cx="312491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Secure Authentication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736681" y="5679996"/>
            <a:ext cx="609992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Robust Django authentication handles secure login, logout, and password management, ensuring sensitive school data is protected from unauthorized access.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003" y="408384"/>
            <a:ext cx="8672632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Frontend Development &amp; Rich Interactivity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94003" y="1131213"/>
            <a:ext cx="1344239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front-end design prioritized modern aesthetics, accessibility, and dynamic interaction through strategic use of custom and third-party libraries.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94003" y="1656636"/>
            <a:ext cx="2919770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Frontend Components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94003" y="2062043"/>
            <a:ext cx="7927777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 CSS:</a:t>
            </a: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Applied for precise branding, responsive design, and maintaining a unique, modern visual identity that reflects the school's quality.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94003" y="2562820"/>
            <a:ext cx="7927777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JavaScript Functionality:</a:t>
            </a: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Powers client-side theme switching and controls the responsive menu sidebar, enhancing navigation and user control.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94003" y="3063597"/>
            <a:ext cx="7927777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Template Inheritance:</a:t>
            </a: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Leveraging Django’s templating system for reusable UI components (e.g., header, footer, dashboard fragments), ensuring consistency and efficient development.</a:t>
            </a:r>
            <a:endParaRPr lang="en-US" sz="11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490" y="1674376"/>
            <a:ext cx="4911804" cy="491180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94003" y="5953569"/>
            <a:ext cx="368141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Strategic Library Integration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94003" y="6393508"/>
            <a:ext cx="1344239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External libraries were carefully selected to add functionality without compromising performance:</a:t>
            </a:r>
            <a:endParaRPr lang="en-US" sz="11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71" y="7409190"/>
            <a:ext cx="900946" cy="564237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969" y="7409190"/>
            <a:ext cx="900946" cy="564237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668" y="7409190"/>
            <a:ext cx="900946" cy="564237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366" y="7409190"/>
            <a:ext cx="900946" cy="564237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2064" y="7409190"/>
            <a:ext cx="900946" cy="5642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7966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Backend Architecture: Stability and Security with Django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2098358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Django serves as the powerful engine driving the application. Its batteries-included philosophy ensures a secure, maintainable, and scalable backend infrastructure.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912852" y="2785110"/>
            <a:ext cx="22860" cy="4576405"/>
          </a:xfrm>
          <a:prstGeom prst="roundRect">
            <a:avLst>
              <a:gd name="adj" fmla="val 104186"/>
            </a:avLst>
          </a:prstGeom>
          <a:solidFill>
            <a:srgbClr val="474748"/>
          </a:solidFill>
          <a:ln/>
        </p:spPr>
      </p:sp>
      <p:sp>
        <p:nvSpPr>
          <p:cNvPr id="6" name="Shape 3"/>
          <p:cNvSpPr/>
          <p:nvPr/>
        </p:nvSpPr>
        <p:spPr>
          <a:xfrm>
            <a:off x="889992" y="2952274"/>
            <a:ext cx="317540" cy="22860"/>
          </a:xfrm>
          <a:prstGeom prst="roundRect">
            <a:avLst>
              <a:gd name="adj" fmla="val 104186"/>
            </a:avLst>
          </a:prstGeom>
          <a:solidFill>
            <a:srgbClr val="474748"/>
          </a:solidFill>
          <a:ln/>
        </p:spPr>
      </p:sp>
      <p:sp>
        <p:nvSpPr>
          <p:cNvPr id="7" name="Shape 4"/>
          <p:cNvSpPr/>
          <p:nvPr/>
        </p:nvSpPr>
        <p:spPr>
          <a:xfrm>
            <a:off x="853321" y="2904173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FF6BD8"/>
          </a:solidFill>
          <a:ln/>
        </p:spPr>
      </p:sp>
      <p:sp>
        <p:nvSpPr>
          <p:cNvPr id="8" name="Text 5"/>
          <p:cNvSpPr/>
          <p:nvPr/>
        </p:nvSpPr>
        <p:spPr>
          <a:xfrm>
            <a:off x="1547932" y="2839641"/>
            <a:ext cx="202334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Server-Side Logic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547932" y="3182898"/>
            <a:ext cx="6802279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business logic, data processing, and complex interactions are managed securely on the server via Python and the Django framework.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889992" y="4175760"/>
            <a:ext cx="317540" cy="22860"/>
          </a:xfrm>
          <a:prstGeom prst="roundRect">
            <a:avLst>
              <a:gd name="adj" fmla="val 104186"/>
            </a:avLst>
          </a:prstGeom>
          <a:solidFill>
            <a:srgbClr val="474748"/>
          </a:solidFill>
          <a:ln/>
        </p:spPr>
      </p:sp>
      <p:sp>
        <p:nvSpPr>
          <p:cNvPr id="11" name="Shape 8"/>
          <p:cNvSpPr/>
          <p:nvPr/>
        </p:nvSpPr>
        <p:spPr>
          <a:xfrm>
            <a:off x="853321" y="4127659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FF6BD8"/>
          </a:solidFill>
          <a:ln/>
        </p:spPr>
      </p:sp>
      <p:sp>
        <p:nvSpPr>
          <p:cNvPr id="12" name="Text 9"/>
          <p:cNvSpPr/>
          <p:nvPr/>
        </p:nvSpPr>
        <p:spPr>
          <a:xfrm>
            <a:off x="1547932" y="4063127"/>
            <a:ext cx="261842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Robust Data Management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547932" y="4406384"/>
            <a:ext cx="6802279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Utilizes Django's ORM (Object-Relational Mapper) for database interaction, ensuring data integrity and simplifying secure storage and retrieval.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889992" y="5399246"/>
            <a:ext cx="317540" cy="22860"/>
          </a:xfrm>
          <a:prstGeom prst="roundRect">
            <a:avLst>
              <a:gd name="adj" fmla="val 104186"/>
            </a:avLst>
          </a:prstGeom>
          <a:solidFill>
            <a:srgbClr val="474748"/>
          </a:solidFill>
          <a:ln/>
        </p:spPr>
      </p:sp>
      <p:sp>
        <p:nvSpPr>
          <p:cNvPr id="15" name="Shape 12"/>
          <p:cNvSpPr/>
          <p:nvPr/>
        </p:nvSpPr>
        <p:spPr>
          <a:xfrm>
            <a:off x="853321" y="5351145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FF6BD8"/>
          </a:solidFill>
          <a:ln/>
        </p:spPr>
      </p:sp>
      <p:sp>
        <p:nvSpPr>
          <p:cNvPr id="16" name="Text 13"/>
          <p:cNvSpPr/>
          <p:nvPr/>
        </p:nvSpPr>
        <p:spPr>
          <a:xfrm>
            <a:off x="1547932" y="5286613"/>
            <a:ext cx="214229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Migration Handling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547932" y="5629870"/>
            <a:ext cx="6802279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architecture includes initial migration files, confirming the proper setup for evolving the database schema without data loss as the application grows.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889992" y="6622733"/>
            <a:ext cx="317540" cy="22860"/>
          </a:xfrm>
          <a:prstGeom prst="roundRect">
            <a:avLst>
              <a:gd name="adj" fmla="val 104186"/>
            </a:avLst>
          </a:prstGeom>
          <a:solidFill>
            <a:srgbClr val="474748"/>
          </a:solidFill>
          <a:ln/>
        </p:spPr>
      </p:sp>
      <p:sp>
        <p:nvSpPr>
          <p:cNvPr id="19" name="Shape 16"/>
          <p:cNvSpPr/>
          <p:nvPr/>
        </p:nvSpPr>
        <p:spPr>
          <a:xfrm>
            <a:off x="853321" y="6574631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FF6BD8"/>
          </a:solidFill>
          <a:ln/>
        </p:spPr>
      </p:sp>
      <p:sp>
        <p:nvSpPr>
          <p:cNvPr id="20" name="Text 17"/>
          <p:cNvSpPr/>
          <p:nvPr/>
        </p:nvSpPr>
        <p:spPr>
          <a:xfrm>
            <a:off x="1547932" y="6510099"/>
            <a:ext cx="333244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Authentication &amp; Permissions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1547932" y="6853357"/>
            <a:ext cx="6802279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Leveraging Django's built-in secure authentication system to manage user roles (admin, teacher, student) and permissions effectively.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185" y="364450"/>
            <a:ext cx="8083629" cy="828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Visualization: Transforming Data into Actionable Insights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30185" y="1391960"/>
            <a:ext cx="8083629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critical feature of the admin dashboard is the use of dynamic charts to make complex data easily comprehensible, promoting data-driven decision-making.</a:t>
            </a:r>
            <a:endParaRPr lang="en-US" sz="1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85" y="1964888"/>
            <a:ext cx="8083629" cy="55706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2676" y="5431174"/>
            <a:ext cx="2209020" cy="2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Storage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082" y="4012059"/>
            <a:ext cx="523116" cy="5231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5075" y="3091866"/>
            <a:ext cx="2280785" cy="2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Processing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618" y="4330996"/>
            <a:ext cx="523116" cy="5231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46169" y="6116292"/>
            <a:ext cx="2209020" cy="2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Visualization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318" y="4649933"/>
            <a:ext cx="523116" cy="52311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07036" y="3707671"/>
            <a:ext cx="2209020" cy="2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Interpretation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276" y="4992411"/>
            <a:ext cx="523116" cy="52311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29020" y="7155287"/>
            <a:ext cx="7884795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not just stored; it is presented visually to help staff understand trends in student performance and resource allocation quickly.</a:t>
            </a:r>
            <a:endParaRPr lang="en-US" sz="1000" dirty="0"/>
          </a:p>
        </p:txBody>
      </p:sp>
      <p:sp>
        <p:nvSpPr>
          <p:cNvPr id="15" name="Shape 7"/>
          <p:cNvSpPr/>
          <p:nvPr/>
        </p:nvSpPr>
        <p:spPr>
          <a:xfrm>
            <a:off x="530185" y="7684651"/>
            <a:ext cx="15240" cy="721995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6" name="Text 8"/>
          <p:cNvSpPr/>
          <p:nvPr/>
        </p:nvSpPr>
        <p:spPr>
          <a:xfrm>
            <a:off x="530185" y="7464331"/>
            <a:ext cx="8083629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Visualization elements utilize Chart.js to render class activity, attendance rates, and performance metrics, turning raw data tables into insightful graphical summaries.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275</TotalTime>
  <Words>1257</Words>
  <Application>Microsoft Office PowerPoint</Application>
  <PresentationFormat>Custom</PresentationFormat>
  <Paragraphs>110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Fira Mono Medium</vt:lpstr>
      <vt:lpstr>Calibri Light</vt:lpstr>
      <vt:lpstr>Fira Sans</vt:lpstr>
      <vt:lpstr>Arial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Amare Misgana</cp:lastModifiedBy>
  <cp:revision>8</cp:revision>
  <dcterms:created xsi:type="dcterms:W3CDTF">2025-10-06T14:57:26Z</dcterms:created>
  <dcterms:modified xsi:type="dcterms:W3CDTF">2025-10-07T11:18:56Z</dcterms:modified>
</cp:coreProperties>
</file>